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1" r:id="rId3"/>
    <p:sldId id="313" r:id="rId4"/>
    <p:sldId id="257" r:id="rId5"/>
    <p:sldId id="258" r:id="rId6"/>
    <p:sldId id="314" r:id="rId7"/>
    <p:sldId id="259" r:id="rId8"/>
    <p:sldId id="261" r:id="rId9"/>
    <p:sldId id="262" r:id="rId10"/>
    <p:sldId id="263" r:id="rId11"/>
    <p:sldId id="268" r:id="rId12"/>
    <p:sldId id="264" r:id="rId13"/>
    <p:sldId id="269" r:id="rId14"/>
    <p:sldId id="272" r:id="rId15"/>
    <p:sldId id="310" r:id="rId16"/>
    <p:sldId id="274" r:id="rId17"/>
    <p:sldId id="275" r:id="rId18"/>
    <p:sldId id="276" r:id="rId19"/>
    <p:sldId id="319" r:id="rId20"/>
    <p:sldId id="309" r:id="rId21"/>
    <p:sldId id="324" r:id="rId22"/>
    <p:sldId id="278" r:id="rId23"/>
    <p:sldId id="281" r:id="rId24"/>
    <p:sldId id="315" r:id="rId25"/>
    <p:sldId id="283" r:id="rId26"/>
    <p:sldId id="316" r:id="rId27"/>
    <p:sldId id="284" r:id="rId28"/>
    <p:sldId id="286" r:id="rId29"/>
    <p:sldId id="288" r:id="rId30"/>
    <p:sldId id="291" r:id="rId31"/>
    <p:sldId id="293" r:id="rId32"/>
    <p:sldId id="294" r:id="rId33"/>
    <p:sldId id="295" r:id="rId34"/>
    <p:sldId id="296" r:id="rId35"/>
    <p:sldId id="322" r:id="rId36"/>
    <p:sldId id="317" r:id="rId37"/>
    <p:sldId id="298" r:id="rId38"/>
    <p:sldId id="299" r:id="rId39"/>
    <p:sldId id="303" r:id="rId40"/>
    <p:sldId id="325" r:id="rId41"/>
    <p:sldId id="304" r:id="rId42"/>
    <p:sldId id="305" r:id="rId43"/>
    <p:sldId id="306" r:id="rId44"/>
    <p:sldId id="312" r:id="rId45"/>
    <p:sldId id="321" r:id="rId46"/>
    <p:sldId id="323" r:id="rId47"/>
  </p:sldIdLst>
  <p:sldSz cx="9144000" cy="6858000" type="screen4x3"/>
  <p:notesSz cx="6858000" cy="9144000"/>
  <p:photoAlbum layout="4pic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58" d="100"/>
          <a:sy n="58" d="100"/>
        </p:scale>
        <p:origin x="119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2"/>
                <c:pt idx="0">
                  <c:v>PRIHODI</c:v>
                </c:pt>
                <c:pt idx="1">
                  <c:v>RASHODI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godina 2019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Sheet1!$A$2:$A$5</c:f>
              <c:strCache>
                <c:ptCount val="2"/>
                <c:pt idx="0">
                  <c:v>PRIHODI</c:v>
                </c:pt>
                <c:pt idx="1">
                  <c:v>RASHODI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735181.62</c:v>
                </c:pt>
                <c:pt idx="1">
                  <c:v>710389.37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7334672"/>
        <c:axId val="1947337936"/>
      </c:barChart>
      <c:catAx>
        <c:axId val="194733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47337936"/>
        <c:crosses val="autoZero"/>
        <c:auto val="1"/>
        <c:lblAlgn val="ctr"/>
        <c:lblOffset val="100"/>
        <c:noMultiLvlLbl val="0"/>
      </c:catAx>
      <c:valAx>
        <c:axId val="1947337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47334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s odsječenim zaobljenim jednim kut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 trokut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10" name="Prostoru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u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C4D1DC6-245D-4783-ACAB-D5BDE2FC83B5}" type="datetimeFigureOut">
              <a:rPr lang="hr-HR" smtClean="0"/>
              <a:pPr/>
              <a:t>29.10.2020.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96D506-1FFF-4A99-B166-76410C39EB7B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rostoru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rostoru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10" Type="http://schemas.openxmlformats.org/officeDocument/2006/relationships/image" Target="../media/image115.png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7.png"/><Relationship Id="rId7" Type="http://schemas.openxmlformats.org/officeDocument/2006/relationships/image" Target="../media/image140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g"/><Relationship Id="rId5" Type="http://schemas.openxmlformats.org/officeDocument/2006/relationships/image" Target="../media/image138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png"/><Relationship Id="rId7" Type="http://schemas.openxmlformats.org/officeDocument/2006/relationships/image" Target="../media/image147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jp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g"/><Relationship Id="rId5" Type="http://schemas.openxmlformats.org/officeDocument/2006/relationships/image" Target="../media/image176.png"/><Relationship Id="rId4" Type="http://schemas.openxmlformats.org/officeDocument/2006/relationships/image" Target="../media/image17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jpeg"/><Relationship Id="rId7" Type="http://schemas.openxmlformats.org/officeDocument/2006/relationships/image" Target="../media/image196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g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jpg"/><Relationship Id="rId4" Type="http://schemas.openxmlformats.org/officeDocument/2006/relationships/image" Target="../media/image2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7" Type="http://schemas.openxmlformats.org/officeDocument/2006/relationships/image" Target="../media/image209.jp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g"/><Relationship Id="rId5" Type="http://schemas.openxmlformats.org/officeDocument/2006/relationships/image" Target="../media/image207.png"/><Relationship Id="rId4" Type="http://schemas.openxmlformats.org/officeDocument/2006/relationships/image" Target="../media/image2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image" Target="../media/image215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7.jpeg"/><Relationship Id="rId7" Type="http://schemas.openxmlformats.org/officeDocument/2006/relationships/image" Target="../media/image221.jp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jpeg"/><Relationship Id="rId7" Type="http://schemas.openxmlformats.org/officeDocument/2006/relationships/image" Target="../media/image228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jpeg"/><Relationship Id="rId4" Type="http://schemas.openxmlformats.org/officeDocument/2006/relationships/image" Target="../media/image22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jpeg"/><Relationship Id="rId5" Type="http://schemas.openxmlformats.org/officeDocument/2006/relationships/image" Target="../media/image249.jpg"/><Relationship Id="rId4" Type="http://schemas.openxmlformats.org/officeDocument/2006/relationships/image" Target="../media/image2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65566" y="1268760"/>
            <a:ext cx="7851648" cy="1828800"/>
          </a:xfr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CascadeUp">
              <a:avLst/>
            </a:prstTxWarp>
            <a:normAutofit/>
          </a:bodyPr>
          <a:lstStyle/>
          <a:p>
            <a:r>
              <a:rPr lang="hr-HR" sz="2000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UDRUGA</a:t>
            </a:r>
            <a:r>
              <a:rPr lang="hr-HR" sz="2000" dirty="0" smtClean="0">
                <a:latin typeface="Baskerville Old Face" panose="02020602080505020303" pitchFamily="18" charset="0"/>
              </a:rPr>
              <a:t> </a:t>
            </a:r>
            <a:r>
              <a:rPr lang="hr-HR" sz="20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RODITELJA </a:t>
            </a:r>
            <a:r>
              <a:rPr lang="hr-HR" sz="2000" dirty="0" smtClean="0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kerville Old Face" panose="02020602080505020303" pitchFamily="18" charset="0"/>
              </a:rPr>
              <a:t>DJECE</a:t>
            </a:r>
            <a:r>
              <a:rPr lang="hr-HR" sz="20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 POTEŠKOĆAMA U RAZVOJU   </a:t>
            </a:r>
            <a:br>
              <a:rPr lang="hr-HR" sz="20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r>
              <a:rPr lang="hr-HR" sz="20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Moje dijete SOLIN</a:t>
            </a:r>
            <a:endParaRPr lang="hr-HR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prstTxWarp prst="textFadeRight">
              <a:avLst/>
            </a:prstTxWarp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r-H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Aktivnosti</a:t>
            </a:r>
            <a:r>
              <a:rPr lang="hr-HR" dirty="0" smtClean="0"/>
              <a:t> kroz 2019. godinu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ožu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03848" y="941388"/>
            <a:ext cx="2441848" cy="192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ožu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1520" y="941388"/>
            <a:ext cx="2561861" cy="192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ožu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27074" y="2881342"/>
            <a:ext cx="2448272" cy="183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ožu1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988157" y="941388"/>
            <a:ext cx="2616291" cy="192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871" y="3017760"/>
            <a:ext cx="3939401" cy="3003528"/>
          </a:xfrm>
          <a:prstGeom prst="rect">
            <a:avLst/>
          </a:prstGeom>
        </p:spPr>
      </p:pic>
      <p:pic>
        <p:nvPicPr>
          <p:cNvPr id="9" name="Slika 8" descr="ožu5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7195671" y="3068960"/>
            <a:ext cx="1745521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tra18.jpg"/>
          <p:cNvPicPr>
            <a:picLocks noGrp="1" noChangeAspect="1"/>
          </p:cNvPicPr>
          <p:nvPr isPhoto="1"/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404531" y="4711744"/>
            <a:ext cx="41148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293" r="16000" b="13373"/>
          <a:stretch/>
        </p:blipFill>
        <p:spPr>
          <a:xfrm>
            <a:off x="7380312" y="5373216"/>
            <a:ext cx="1224136" cy="115212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tra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769938"/>
            <a:ext cx="4114800" cy="223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tra1a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918075" y="457200"/>
            <a:ext cx="36512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tra1b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541528"/>
            <a:ext cx="3810330" cy="2859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ožu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6633" y="61784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ožu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505575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ožu1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3528" y="3068960"/>
            <a:ext cx="4035532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ožu2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359060" y="617842"/>
            <a:ext cx="2146515" cy="286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4" descr="ožu25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4499992" y="3645024"/>
            <a:ext cx="4032448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4392488" cy="210134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2" y="3284984"/>
            <a:ext cx="3196660" cy="29523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309" y="2492896"/>
            <a:ext cx="2097206" cy="28592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774" y="3501008"/>
            <a:ext cx="3810330" cy="285927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40" y="576064"/>
            <a:ext cx="3003798" cy="270892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159" r="12647"/>
          <a:stretch/>
        </p:blipFill>
        <p:spPr>
          <a:xfrm>
            <a:off x="3859531" y="5352168"/>
            <a:ext cx="165618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672408" cy="275430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501008"/>
            <a:ext cx="3672408" cy="28592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9895"/>
            <a:ext cx="4665476" cy="30689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51823"/>
            <a:ext cx="4032448" cy="260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tra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4077583"/>
            <a:ext cx="3810000" cy="274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3003798" cy="3960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96" y="756595"/>
            <a:ext cx="5040560" cy="332098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2376264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7583"/>
            <a:ext cx="4326063" cy="274086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299" y="4056169"/>
            <a:ext cx="1595740" cy="115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9886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63" y="2286479"/>
            <a:ext cx="2119378" cy="1589534"/>
          </a:xfrm>
          <a:prstGeom prst="rect">
            <a:avLst/>
          </a:prstGeom>
        </p:spPr>
      </p:pic>
      <p:pic>
        <p:nvPicPr>
          <p:cNvPr id="2" name="Slika 1" descr="svi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6726" y="23045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svi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3528" y="375473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12566"/>
            <a:ext cx="3017912" cy="17613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054" y="1648926"/>
            <a:ext cx="2085013" cy="246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 descr="svi2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6502319" y="6858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62" y="3675725"/>
            <a:ext cx="4267581" cy="293650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26" y="4280677"/>
            <a:ext cx="1537818" cy="257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533" y="235390"/>
            <a:ext cx="3925107" cy="264993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74" y="2952599"/>
            <a:ext cx="3485734" cy="250605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28" y="4797152"/>
            <a:ext cx="3629379" cy="193706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8739" y="4806100"/>
            <a:ext cx="960294" cy="206520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3502"/>
            <a:ext cx="3979761" cy="2651827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113" y="1236206"/>
            <a:ext cx="2267909" cy="1688738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38211"/>
            <a:ext cx="3528392" cy="3271109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039" y="2885329"/>
            <a:ext cx="2572735" cy="4182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3"/>
            <a:ext cx="4392488" cy="26642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641737"/>
            <a:ext cx="1656184" cy="28592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3" y="847237"/>
            <a:ext cx="2808312" cy="24482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/>
          <a:stretch/>
        </p:blipFill>
        <p:spPr>
          <a:xfrm>
            <a:off x="6438501" y="3717031"/>
            <a:ext cx="2387756" cy="206084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50" y="3717032"/>
            <a:ext cx="2896798" cy="206084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74" y="3717032"/>
            <a:ext cx="2526026" cy="2060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35280" cy="1143000"/>
          </a:xfrm>
        </p:spPr>
        <p:txBody>
          <a:bodyPr>
            <a:normAutofit/>
            <a:scene3d>
              <a:camera prst="perspectiveRelaxedModerately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POMOĆNICI U NASTAVI U  </a:t>
            </a:r>
            <a:b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šk. g. </a:t>
            </a:r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2018./2019.  </a:t>
            </a:r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 šk.g.2019./2020.</a:t>
            </a:r>
            <a:endParaRPr lang="hr-H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2492896"/>
            <a:ext cx="2016224" cy="296291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979" y="1847088"/>
            <a:ext cx="1531721" cy="208823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27104"/>
            <a:ext cx="1738536" cy="369449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56" y="5085184"/>
            <a:ext cx="3024336" cy="16381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2" r="6057"/>
          <a:stretch/>
        </p:blipFill>
        <p:spPr>
          <a:xfrm>
            <a:off x="5537730" y="5319921"/>
            <a:ext cx="3354750" cy="14034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1881038"/>
            <a:ext cx="1805647" cy="158509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8329" y="3690707"/>
            <a:ext cx="2088232" cy="180564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5978" y="3549414"/>
            <a:ext cx="1845982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272808" cy="998984"/>
          </a:xfrm>
        </p:spPr>
        <p:txBody>
          <a:bodyPr>
            <a:no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PROVODILI SMO </a:t>
            </a:r>
            <a:b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PROJEKTE-PROGRAME</a:t>
            </a:r>
            <a:endParaRPr lang="hr-H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19736"/>
          </a:xfrm>
        </p:spPr>
        <p:txBody>
          <a:bodyPr>
            <a:normAutofit lnSpcReduction="10000"/>
          </a:bodyPr>
          <a:lstStyle/>
          <a:p>
            <a:pPr marL="342900" lvl="8" indent="-342900">
              <a:buClr>
                <a:schemeClr val="accent3"/>
              </a:buClr>
              <a:buSzPct val="95000"/>
              <a:buFont typeface="Wingdings" panose="05000000000000000000" pitchFamily="2" charset="2"/>
              <a:buChar char="ü"/>
            </a:pPr>
            <a:r>
              <a:rPr lang="hr-HR" sz="2400" b="1" dirty="0"/>
              <a:t>TI si uz MENE</a:t>
            </a:r>
            <a:r>
              <a:rPr lang="hr-HR" sz="2400" b="1" dirty="0" smtClean="0"/>
              <a:t>! -</a:t>
            </a:r>
            <a:r>
              <a:rPr lang="hr-HR" sz="2400" dirty="0" smtClean="0"/>
              <a:t> </a:t>
            </a:r>
            <a:r>
              <a:rPr lang="hr-HR" sz="2000" i="1" dirty="0" smtClean="0"/>
              <a:t>pomoćnici </a:t>
            </a:r>
            <a:r>
              <a:rPr lang="hr-HR" sz="2000" i="1" dirty="0"/>
              <a:t>u nastavi </a:t>
            </a:r>
            <a:endParaRPr lang="hr-HR" sz="24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b="1" dirty="0" smtClean="0"/>
              <a:t>Želimo</a:t>
            </a:r>
            <a:r>
              <a:rPr lang="hr-HR" sz="2400" b="1" dirty="0"/>
              <a:t>, Možemo, Znamo! </a:t>
            </a:r>
            <a:r>
              <a:rPr lang="hr-HR" sz="2400" dirty="0"/>
              <a:t> </a:t>
            </a:r>
            <a:r>
              <a:rPr lang="hr-HR" sz="2400" dirty="0" smtClean="0"/>
              <a:t>- </a:t>
            </a:r>
            <a:r>
              <a:rPr lang="hr-HR" sz="2000" i="1" dirty="0" smtClean="0"/>
              <a:t>likovna i glazbena radionica</a:t>
            </a:r>
            <a:endParaRPr lang="hr-HR" sz="2000" i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b="1" dirty="0"/>
              <a:t>Osnaživanje djece s teškoćama u razvoju i osoba s invaliditetom za što bolju socijalnu </a:t>
            </a:r>
            <a:r>
              <a:rPr lang="hr-HR" sz="2400" b="1" dirty="0" smtClean="0"/>
              <a:t>integraciju</a:t>
            </a:r>
          </a:p>
          <a:p>
            <a:pPr marL="0" indent="0">
              <a:buNone/>
            </a:pPr>
            <a:r>
              <a:rPr lang="hr-HR" sz="2400" b="1" dirty="0"/>
              <a:t> </a:t>
            </a:r>
            <a:r>
              <a:rPr lang="hr-HR" sz="2400" b="1" dirty="0" smtClean="0"/>
              <a:t>    </a:t>
            </a:r>
            <a:r>
              <a:rPr lang="hr-HR" sz="2400" b="1" dirty="0"/>
              <a:t>JA TO MOGU </a:t>
            </a:r>
            <a:r>
              <a:rPr lang="hr-HR" sz="2400" dirty="0" smtClean="0"/>
              <a:t>- </a:t>
            </a:r>
            <a:r>
              <a:rPr lang="hr-HR" sz="2000" i="1" dirty="0" smtClean="0"/>
              <a:t>fizioterapeut</a:t>
            </a:r>
            <a:r>
              <a:rPr lang="hr-HR" sz="2000" i="1" dirty="0"/>
              <a:t>, defektolog , logopedi i psiholog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b="1" dirty="0"/>
              <a:t>Društveno koristan rad za sve nas </a:t>
            </a:r>
            <a:r>
              <a:rPr lang="hr-HR" sz="2400" b="1" dirty="0" smtClean="0"/>
              <a:t>- </a:t>
            </a:r>
            <a:r>
              <a:rPr lang="hr-HR" sz="2000" i="1" dirty="0" smtClean="0"/>
              <a:t>zapošljavanje </a:t>
            </a:r>
            <a:r>
              <a:rPr lang="hr-HR" sz="2000" i="1" dirty="0"/>
              <a:t>osobe s invaliditetom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b="1" dirty="0"/>
              <a:t>Institucionalna potpora-Osnovna djelatnost </a:t>
            </a:r>
            <a:endParaRPr lang="hr-HR" sz="2400" dirty="0"/>
          </a:p>
          <a:p>
            <a:pPr>
              <a:buNone/>
            </a:pPr>
            <a:r>
              <a:rPr lang="hr-HR" sz="2000" dirty="0"/>
              <a:t>             administrativno projektni </a:t>
            </a:r>
            <a:r>
              <a:rPr lang="hr-HR" sz="2000" dirty="0" smtClean="0"/>
              <a:t>tim : </a:t>
            </a:r>
            <a:r>
              <a:rPr lang="hr-HR" sz="2000" i="1" dirty="0" smtClean="0"/>
              <a:t>voditeljica </a:t>
            </a:r>
            <a:r>
              <a:rPr lang="hr-HR" sz="2000" i="1" dirty="0"/>
              <a:t>udruge i asistent u </a:t>
            </a:r>
            <a:r>
              <a:rPr lang="hr-HR" sz="2000" i="1" dirty="0" smtClean="0"/>
              <a:t>    </a:t>
            </a:r>
            <a:endParaRPr lang="hr-HR" sz="2000" i="1" dirty="0"/>
          </a:p>
          <a:p>
            <a:pPr>
              <a:buNone/>
            </a:pPr>
            <a:r>
              <a:rPr lang="hr-HR" sz="2000" i="1" dirty="0" smtClean="0"/>
              <a:t>              uredu    </a:t>
            </a:r>
            <a:endParaRPr lang="hr-HR" sz="2000" i="1" dirty="0"/>
          </a:p>
          <a:p>
            <a:pPr>
              <a:buNone/>
            </a:pPr>
            <a:r>
              <a:rPr lang="hr-HR" sz="2000" dirty="0"/>
              <a:t>             indirektni troškovi poslovanja Udruge</a:t>
            </a:r>
          </a:p>
        </p:txBody>
      </p:sp>
    </p:spTree>
    <p:extLst>
      <p:ext uri="{BB962C8B-B14F-4D97-AF65-F5344CB8AC3E}">
        <p14:creationId xmlns:p14="http://schemas.microsoft.com/office/powerpoint/2010/main" val="208723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2736304" cy="3816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27" y="4486471"/>
            <a:ext cx="3312368" cy="2267490"/>
          </a:xfrm>
          <a:prstGeom prst="rect">
            <a:avLst/>
          </a:prstGeom>
        </p:spPr>
      </p:pic>
      <p:pic>
        <p:nvPicPr>
          <p:cNvPr id="8" name="Slika 3" descr="sij2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435248" y="4509120"/>
            <a:ext cx="1856832" cy="230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" r="202" b="1934"/>
          <a:stretch/>
        </p:blipFill>
        <p:spPr>
          <a:xfrm>
            <a:off x="3081167" y="546204"/>
            <a:ext cx="2566573" cy="374441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9170" r="8889"/>
          <a:stretch/>
        </p:blipFill>
        <p:spPr>
          <a:xfrm>
            <a:off x="179512" y="4149080"/>
            <a:ext cx="3194067" cy="266429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3935" y="1558098"/>
            <a:ext cx="2736304" cy="24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48" y="2857998"/>
            <a:ext cx="2838073" cy="194971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12250" b="-752"/>
          <a:stretch/>
        </p:blipFill>
        <p:spPr>
          <a:xfrm>
            <a:off x="107504" y="692696"/>
            <a:ext cx="2520280" cy="367240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3347864" cy="23762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7" y="692696"/>
            <a:ext cx="2820304" cy="22139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97254"/>
            <a:ext cx="3382144" cy="205055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24" y="3782021"/>
            <a:ext cx="933872" cy="63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17" y="4759023"/>
            <a:ext cx="1907704" cy="175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6" y="4708525"/>
            <a:ext cx="3384376" cy="212285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008" y="4557373"/>
            <a:ext cx="3706689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44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vi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svi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75856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20688"/>
            <a:ext cx="3810330" cy="28592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1628800"/>
            <a:ext cx="1660498" cy="193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851" y="1806905"/>
            <a:ext cx="4035645" cy="21276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3934593"/>
            <a:ext cx="2145978" cy="285927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7834" y="227623"/>
            <a:ext cx="4115157" cy="1579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lip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135735" y="3449053"/>
            <a:ext cx="3808413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lip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8008" y="3449053"/>
            <a:ext cx="2238314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313768"/>
            <a:ext cx="4248472" cy="296757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41" y="211437"/>
            <a:ext cx="2464607" cy="31260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49053"/>
            <a:ext cx="2160240" cy="292494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7"/>
          <a:srcRect r="1820" b="8458"/>
          <a:stretch/>
        </p:blipFill>
        <p:spPr>
          <a:xfrm>
            <a:off x="215852" y="663902"/>
            <a:ext cx="1800200" cy="261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3800" b="27951"/>
          <a:stretch/>
        </p:blipFill>
        <p:spPr>
          <a:xfrm>
            <a:off x="251520" y="764704"/>
            <a:ext cx="2016224" cy="1656184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VOLONTIRALE SU  23 OSOBE I UKUPNO SU OSTVARILE </a:t>
            </a:r>
          </a:p>
          <a:p>
            <a:r>
              <a:rPr lang="it-IT" dirty="0"/>
              <a:t>1309 SATI VOLONTERSKOG RADA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l="17008" t="-1" b="1337"/>
          <a:stretch/>
        </p:blipFill>
        <p:spPr>
          <a:xfrm>
            <a:off x="3131840" y="3993190"/>
            <a:ext cx="3162258" cy="28210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669" y="1019542"/>
            <a:ext cx="3578662" cy="190211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49" y="2420888"/>
            <a:ext cx="1962472" cy="267484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44" y="3623320"/>
            <a:ext cx="2287141" cy="324128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7" y="4653136"/>
            <a:ext cx="2830347" cy="203624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8947" y="269387"/>
            <a:ext cx="1975275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76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2" y="476672"/>
            <a:ext cx="3583179" cy="28575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92" y="259762"/>
            <a:ext cx="2193044" cy="164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59" y="611745"/>
            <a:ext cx="2136405" cy="299259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2" y="3960265"/>
            <a:ext cx="4741912" cy="2424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44000"/>
            <a:ext cx="3559028" cy="28083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1672" r="2043" b="15883"/>
          <a:stretch/>
        </p:blipFill>
        <p:spPr>
          <a:xfrm>
            <a:off x="6372200" y="2132856"/>
            <a:ext cx="259228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2"/>
          <a:stretch/>
        </p:blipFill>
        <p:spPr>
          <a:xfrm>
            <a:off x="272533" y="353194"/>
            <a:ext cx="4797152" cy="33638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998142"/>
            <a:ext cx="2160240" cy="145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23" y="3043636"/>
            <a:ext cx="1920406" cy="185944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527" y="3837401"/>
            <a:ext cx="2145978" cy="285927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861048"/>
            <a:ext cx="2145978" cy="285927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3195"/>
            <a:ext cx="3600399" cy="328364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t="-1665" r="9881"/>
          <a:stretch/>
        </p:blipFill>
        <p:spPr>
          <a:xfrm>
            <a:off x="2339753" y="3356992"/>
            <a:ext cx="1437362" cy="309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058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rp3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1" r="2561" b="6286"/>
          <a:stretch/>
        </p:blipFill>
        <p:spPr>
          <a:xfrm>
            <a:off x="6660233" y="692696"/>
            <a:ext cx="208823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srp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1163" y="692696"/>
            <a:ext cx="411480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952" y="3789040"/>
            <a:ext cx="1927101" cy="26706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0208" y="836712"/>
            <a:ext cx="2088232" cy="144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01" y="3331983"/>
            <a:ext cx="4115157" cy="256874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760" y="2570839"/>
            <a:ext cx="2145978" cy="332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kol12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t="217" r="14162" b="-1"/>
          <a:stretch/>
        </p:blipFill>
        <p:spPr>
          <a:xfrm>
            <a:off x="5334000" y="620688"/>
            <a:ext cx="3270448" cy="28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0" y="762672"/>
            <a:ext cx="3810330" cy="285927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4"/>
          <a:srcRect l="17193" t="-1" r="14401" b="-1"/>
          <a:stretch/>
        </p:blipFill>
        <p:spPr>
          <a:xfrm>
            <a:off x="3563887" y="1045571"/>
            <a:ext cx="1368153" cy="259945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76" y="3807040"/>
            <a:ext cx="3068960" cy="304072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50345"/>
            <a:ext cx="3270448" cy="296112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7041"/>
            <a:ext cx="1901817" cy="3040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kol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kol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kol2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494611" y="692696"/>
            <a:ext cx="2032000" cy="343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00" y="3952209"/>
            <a:ext cx="4115157" cy="245690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611" y="3952209"/>
            <a:ext cx="2145978" cy="28592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73016"/>
            <a:ext cx="2852564" cy="144016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81" b="31100"/>
          <a:stretch/>
        </p:blipFill>
        <p:spPr>
          <a:xfrm>
            <a:off x="537842" y="5118607"/>
            <a:ext cx="2810022" cy="1660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24712"/>
          </a:xfrm>
          <a:scene3d>
            <a:camera prst="perspectiveRelaxedModerately"/>
            <a:lightRig rig="threePt" dir="t"/>
          </a:scene3d>
        </p:spPr>
        <p:txBody>
          <a:bodyPr>
            <a:scene3d>
              <a:camera prst="perspectiveRelaxedModerately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hr-HR" dirty="0" smtClean="0"/>
              <a:t> </a:t>
            </a:r>
            <a:r>
              <a:rPr lang="hr-H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STRUČNI TIM UDRUGE</a:t>
            </a:r>
            <a:endParaRPr lang="hr-HR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85" y="3429000"/>
            <a:ext cx="3639627" cy="24482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62" y="3573016"/>
            <a:ext cx="4499238" cy="309703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700808"/>
            <a:ext cx="7776864" cy="16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35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lis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634" y="656854"/>
            <a:ext cx="4114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019550" cy="34194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097896"/>
            <a:ext cx="4109060" cy="28592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2697933"/>
            <a:ext cx="1872208" cy="32592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/>
          <a:srcRect t="3155" r="4233"/>
          <a:stretch/>
        </p:blipFill>
        <p:spPr>
          <a:xfrm>
            <a:off x="4067945" y="4005064"/>
            <a:ext cx="3240360" cy="1954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lis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91880" y="3453544"/>
            <a:ext cx="2224976" cy="252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57200"/>
            <a:ext cx="3676207" cy="2798805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622" b="1740"/>
          <a:stretch/>
        </p:blipFill>
        <p:spPr>
          <a:xfrm>
            <a:off x="251521" y="3453544"/>
            <a:ext cx="2952328" cy="285577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896" y="3453544"/>
            <a:ext cx="2887592" cy="27837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24" y="451228"/>
            <a:ext cx="3823526" cy="2804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lis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543300"/>
            <a:ext cx="3846909" cy="28575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" r="9756"/>
          <a:stretch/>
        </p:blipFill>
        <p:spPr>
          <a:xfrm>
            <a:off x="5012594" y="672304"/>
            <a:ext cx="3636106" cy="23762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7" y="692696"/>
            <a:ext cx="4104456" cy="2607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lis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lis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lis2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82613" y="3543300"/>
            <a:ext cx="36353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stu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 rot="5400000">
            <a:off x="6225715" y="3977817"/>
            <a:ext cx="2857500" cy="198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202" y="3541528"/>
            <a:ext cx="2097206" cy="2859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tu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76055" y="642454"/>
            <a:ext cx="365763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stu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20322" y="3721816"/>
            <a:ext cx="253951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42454"/>
            <a:ext cx="4104456" cy="30118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3356992"/>
            <a:ext cx="5241813" cy="3220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672408" cy="302433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2" y="476672"/>
            <a:ext cx="1800200" cy="86409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240360" cy="23762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4664"/>
            <a:ext cx="2154560" cy="33843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8583"/>
            <a:ext cx="2010544" cy="3429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03" y="3938737"/>
            <a:ext cx="2431157" cy="250891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65" y="4365104"/>
            <a:ext cx="180020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409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25" y="44624"/>
            <a:ext cx="3240360" cy="32403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7792" r="12076" b="16018"/>
          <a:stretch/>
        </p:blipFill>
        <p:spPr>
          <a:xfrm rot="5400000">
            <a:off x="3798438" y="1592797"/>
            <a:ext cx="1944218" cy="115212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elaxed"/>
            <a:lightRig rig="threePt" dir="t"/>
          </a:scene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32084"/>
            <a:ext cx="4015447" cy="25529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476414"/>
            <a:ext cx="4015447" cy="31191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311" y="5035996"/>
            <a:ext cx="1887830" cy="140254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3476414"/>
            <a:ext cx="4317517" cy="31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7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pro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 descr="pro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157349" y="3630210"/>
            <a:ext cx="20955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pro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681901" y="454529"/>
            <a:ext cx="2095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924" y="3317515"/>
            <a:ext cx="2152075" cy="31701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7585"/>
            <a:ext cx="2019995" cy="285444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381642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ro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6803" y="1064338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ro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932040" y="1064338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692696"/>
            <a:ext cx="25922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4552" y="3984556"/>
            <a:ext cx="2592288" cy="274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311" y="4066835"/>
            <a:ext cx="2869529" cy="274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52409" y="3959368"/>
            <a:ext cx="4115157" cy="274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ro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199"/>
            <a:ext cx="3788668" cy="267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pro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16200000">
            <a:off x="5517639" y="9905"/>
            <a:ext cx="2683767" cy="357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pro2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299" y="3397281"/>
            <a:ext cx="4184025" cy="300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ro2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070344" y="3397281"/>
            <a:ext cx="3578355" cy="300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516" y="1881058"/>
            <a:ext cx="2047202" cy="151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b="30036"/>
          <a:stretch/>
        </p:blipFill>
        <p:spPr>
          <a:xfrm>
            <a:off x="3785807" y="-97965"/>
            <a:ext cx="1387340" cy="340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2137"/>
          <a:stretch/>
        </p:blipFill>
        <p:spPr>
          <a:xfrm>
            <a:off x="3306099" y="2068033"/>
            <a:ext cx="1205685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356" y="3501008"/>
            <a:ext cx="3810330" cy="28531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4" b="8034"/>
          <a:stretch/>
        </p:blipFill>
        <p:spPr>
          <a:xfrm>
            <a:off x="4716015" y="836712"/>
            <a:ext cx="3744417" cy="237936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674"/>
            <a:ext cx="3955002" cy="296625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16" y="3523830"/>
            <a:ext cx="2027769" cy="263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01007"/>
            <a:ext cx="2658616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" y="451571"/>
            <a:ext cx="3355087" cy="292823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18" y="3847985"/>
            <a:ext cx="3969646" cy="24000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08" y="318050"/>
            <a:ext cx="5076056" cy="345638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4782" r="3130" b="17173"/>
          <a:stretch/>
        </p:blipFill>
        <p:spPr>
          <a:xfrm>
            <a:off x="7622928" y="116632"/>
            <a:ext cx="1224136" cy="112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847" y="2146662"/>
            <a:ext cx="1792379" cy="194479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" y="3179274"/>
            <a:ext cx="2486815" cy="349008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4343" y="3804179"/>
            <a:ext cx="2731245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94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ro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3580833"/>
            <a:ext cx="411480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" y="0"/>
            <a:ext cx="2479631" cy="63420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44" y="3272270"/>
            <a:ext cx="4661869" cy="306979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2" y="332657"/>
            <a:ext cx="4006071" cy="279722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9871" r="299" b="24326"/>
          <a:stretch/>
        </p:blipFill>
        <p:spPr>
          <a:xfrm flipH="1">
            <a:off x="5044442" y="332657"/>
            <a:ext cx="1039726" cy="50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3458" y="332657"/>
            <a:ext cx="2042337" cy="3024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ro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515938"/>
            <a:ext cx="411480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pro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86300" y="515938"/>
            <a:ext cx="411480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pro3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42900" y="3602038"/>
            <a:ext cx="411480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ro3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686300" y="3602038"/>
            <a:ext cx="411480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5555" r="25790" b="8333"/>
          <a:stretch/>
        </p:blipFill>
        <p:spPr>
          <a:xfrm>
            <a:off x="7799906" y="1124744"/>
            <a:ext cx="122413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ro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515938"/>
            <a:ext cx="411480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pro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2900" y="3391004"/>
            <a:ext cx="411480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pro3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595230" y="3332266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ro40.jpg"/>
          <p:cNvPicPr>
            <a:picLocks noGrp="1" noChangeAspect="1"/>
          </p:cNvPicPr>
          <p:nvPr isPhoto="1"/>
        </p:nvPicPr>
        <p:blipFill rotWithShape="1">
          <a:blip r:embed="rId5" cstate="print">
            <a:lum/>
          </a:blip>
          <a:srcRect l="11062" b="3711"/>
          <a:stretch/>
        </p:blipFill>
        <p:spPr>
          <a:xfrm>
            <a:off x="4579693" y="533504"/>
            <a:ext cx="3388531" cy="275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33504"/>
            <a:ext cx="1490738" cy="303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1192" y="704088"/>
            <a:ext cx="8391808" cy="852704"/>
          </a:xfrm>
        </p:spPr>
        <p:txBody>
          <a:bodyPr>
            <a:normAutofit fontScale="90000"/>
            <a:scene3d>
              <a:camera prst="perspectiveRelaxedModerately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hr-H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PRIHODI 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RASHODI U</a:t>
            </a:r>
            <a:r>
              <a:rPr lang="hr-H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2019. godini</a:t>
            </a:r>
            <a:endParaRPr lang="hr-H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785375"/>
              </p:ext>
            </p:extLst>
          </p:nvPr>
        </p:nvGraphicFramePr>
        <p:xfrm>
          <a:off x="271849" y="1700808"/>
          <a:ext cx="8620631" cy="4433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1383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4784"/>
            <a:ext cx="2950720" cy="16107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33167"/>
            <a:ext cx="1810544" cy="707601"/>
          </a:xfrm>
        </p:spPr>
        <p:txBody>
          <a:bodyPr>
            <a:normAutofit fontScale="90000"/>
          </a:bodyPr>
          <a:lstStyle/>
          <a:p>
            <a:r>
              <a:rPr lang="hr-HR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hr-HR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hr-H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Održali </a:t>
            </a:r>
            <a:r>
              <a:rPr lang="hr-H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smo </a:t>
            </a:r>
            <a:r>
              <a:rPr lang="hr-HR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br>
              <a:rPr lang="hr-HR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     </a:t>
            </a:r>
            <a:endParaRPr lang="hr-HR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39550"/>
            <a:ext cx="2664296" cy="19896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717032"/>
            <a:ext cx="2736304" cy="20162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64704"/>
            <a:ext cx="4104456" cy="259228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67475"/>
            <a:ext cx="268820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79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424936" cy="5544616"/>
          </a:xfrm>
        </p:spPr>
        <p:txBody>
          <a:bodyPr>
            <a:normAutofit/>
            <a:scene3d>
              <a:camera prst="perspectiveRelaxedModerately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Prezentaciju pripremili:</a:t>
            </a:r>
            <a:b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Ljubica Milković, voditeljica udruge</a:t>
            </a:r>
            <a:b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Matej Nosić</a:t>
            </a:r>
            <a:b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hr-H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hr-H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                                   Solin, siječanj 2020.</a:t>
            </a:r>
            <a:endParaRPr lang="hr-HR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4744"/>
            <a:ext cx="374441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6228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ij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58097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sij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86300" y="3646488"/>
            <a:ext cx="4114800" cy="264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1519" y="743712"/>
            <a:ext cx="2145978" cy="2859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51314"/>
            <a:ext cx="3063552" cy="229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48978"/>
            <a:ext cx="4032447" cy="27350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8884">
            <a:off x="13457" y="4058474"/>
            <a:ext cx="1122974" cy="2338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velj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404664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velj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95536" y="3383923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velj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699792" y="342265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velj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686300" y="3663950"/>
            <a:ext cx="4114800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90751"/>
            <a:ext cx="385192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9" y="332656"/>
            <a:ext cx="4083918" cy="42930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8" y="332656"/>
            <a:ext cx="1828959" cy="119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51012"/>
            <a:ext cx="2664296" cy="345638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769" y="3356992"/>
            <a:ext cx="2280102" cy="335918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7537" y="620688"/>
            <a:ext cx="1469263" cy="24619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617" y="4077072"/>
            <a:ext cx="2297085" cy="223224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8" y="3966971"/>
            <a:ext cx="4083919" cy="2749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23703"/>
            <a:ext cx="2339752" cy="25525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23703"/>
            <a:ext cx="3899925" cy="29249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6545" b="3125"/>
          <a:stretch/>
        </p:blipFill>
        <p:spPr>
          <a:xfrm>
            <a:off x="2738961" y="2780928"/>
            <a:ext cx="1923678" cy="374441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46033"/>
            <a:ext cx="3810330" cy="285927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27" y="755104"/>
            <a:ext cx="4329022" cy="255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ožu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27209" y="351927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2" y="769825"/>
            <a:ext cx="174821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27" y="3645024"/>
            <a:ext cx="3804234" cy="28592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7" y="351927"/>
            <a:ext cx="4090727" cy="30680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3702941"/>
            <a:ext cx="4115157" cy="274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2551</TotalTime>
  <Words>121</Words>
  <Application>Microsoft Office PowerPoint</Application>
  <PresentationFormat>Prikaz na zaslonu (4:3)</PresentationFormat>
  <Paragraphs>19</Paragraphs>
  <Slides>46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52" baseType="lpstr">
      <vt:lpstr>Baskerville Old Face</vt:lpstr>
      <vt:lpstr>Calibri</vt:lpstr>
      <vt:lpstr>Constantia</vt:lpstr>
      <vt:lpstr>Wingdings</vt:lpstr>
      <vt:lpstr>Wingdings 2</vt:lpstr>
      <vt:lpstr>Tijek</vt:lpstr>
      <vt:lpstr>UDRUGA RODITELJA DJECE S POTEŠKOĆAMA U RAZVOJU    Moje dijete SOLIN</vt:lpstr>
      <vt:lpstr>PROVODILI SMO  PROJEKTE-PROGRAME</vt:lpstr>
      <vt:lpstr> STRUČNI TIM UDRUGE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POMOĆNICI U NASTAVI U   šk. g. 2018./2019.  i šk.g.2019./2020.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PRIHODI RASHODI U 2019. godini</vt:lpstr>
      <vt:lpstr>  Održali smo :                                       </vt:lpstr>
      <vt:lpstr>Prezentaciju pripremili: Ljubica Milković, voditeljica udruge Matej Nosić                                                                     Solin, siječanj 2020.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Udruga “Moje dijete” Solin</dc:title>
  <dc:creator>Matej</dc:creator>
  <cp:lastModifiedBy>Milkovići</cp:lastModifiedBy>
  <cp:revision>209</cp:revision>
  <dcterms:created xsi:type="dcterms:W3CDTF">2020-10-11T12:14:29Z</dcterms:created>
  <dcterms:modified xsi:type="dcterms:W3CDTF">2020-10-29T08:31:29Z</dcterms:modified>
</cp:coreProperties>
</file>